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sldIdLst>
    <p:sldId id="289" r:id="rId2"/>
    <p:sldId id="279" r:id="rId3"/>
    <p:sldId id="292" r:id="rId4"/>
    <p:sldId id="293" r:id="rId5"/>
    <p:sldId id="294" r:id="rId6"/>
    <p:sldId id="295" r:id="rId7"/>
    <p:sldId id="302" r:id="rId8"/>
    <p:sldId id="297" r:id="rId9"/>
    <p:sldId id="318" r:id="rId10"/>
    <p:sldId id="291" r:id="rId11"/>
    <p:sldId id="298" r:id="rId12"/>
    <p:sldId id="299" r:id="rId13"/>
    <p:sldId id="300" r:id="rId14"/>
    <p:sldId id="310" r:id="rId15"/>
    <p:sldId id="280" r:id="rId16"/>
    <p:sldId id="307" r:id="rId17"/>
    <p:sldId id="308" r:id="rId18"/>
    <p:sldId id="309" r:id="rId19"/>
    <p:sldId id="319" r:id="rId20"/>
    <p:sldId id="311" r:id="rId21"/>
    <p:sldId id="281" r:id="rId22"/>
    <p:sldId id="312" r:id="rId23"/>
    <p:sldId id="313" r:id="rId24"/>
    <p:sldId id="282" r:id="rId25"/>
    <p:sldId id="314" r:id="rId26"/>
    <p:sldId id="315" r:id="rId27"/>
    <p:sldId id="304" r:id="rId28"/>
    <p:sldId id="316" r:id="rId29"/>
    <p:sldId id="305" r:id="rId30"/>
    <p:sldId id="317" r:id="rId31"/>
    <p:sldId id="286" r:id="rId32"/>
    <p:sldId id="290" r:id="rId33"/>
    <p:sldId id="321" r:id="rId34"/>
    <p:sldId id="320" r:id="rId35"/>
    <p:sldId id="322" r:id="rId36"/>
    <p:sldId id="323" r:id="rId37"/>
    <p:sldId id="306" r:id="rId38"/>
    <p:sldId id="326" r:id="rId39"/>
    <p:sldId id="324" r:id="rId40"/>
    <p:sldId id="325" r:id="rId41"/>
    <p:sldId id="303" r:id="rId42"/>
    <p:sldId id="327" r:id="rId43"/>
    <p:sldId id="328" r:id="rId44"/>
    <p:sldId id="329" r:id="rId45"/>
    <p:sldId id="330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4FF9411-54DF-465B-A4DF-8A763663E805}">
          <p14:sldIdLst>
            <p14:sldId id="289"/>
            <p14:sldId id="279"/>
            <p14:sldId id="292"/>
            <p14:sldId id="293"/>
            <p14:sldId id="294"/>
            <p14:sldId id="295"/>
            <p14:sldId id="302"/>
            <p14:sldId id="297"/>
            <p14:sldId id="318"/>
            <p14:sldId id="291"/>
            <p14:sldId id="298"/>
            <p14:sldId id="299"/>
            <p14:sldId id="300"/>
            <p14:sldId id="310"/>
            <p14:sldId id="280"/>
            <p14:sldId id="307"/>
            <p14:sldId id="308"/>
            <p14:sldId id="309"/>
            <p14:sldId id="319"/>
            <p14:sldId id="311"/>
            <p14:sldId id="281"/>
            <p14:sldId id="312"/>
            <p14:sldId id="313"/>
            <p14:sldId id="282"/>
            <p14:sldId id="314"/>
            <p14:sldId id="315"/>
            <p14:sldId id="304"/>
            <p14:sldId id="316"/>
            <p14:sldId id="305"/>
            <p14:sldId id="317"/>
            <p14:sldId id="286"/>
            <p14:sldId id="290"/>
            <p14:sldId id="321"/>
            <p14:sldId id="320"/>
            <p14:sldId id="322"/>
            <p14:sldId id="323"/>
            <p14:sldId id="306"/>
            <p14:sldId id="326"/>
            <p14:sldId id="324"/>
            <p14:sldId id="325"/>
            <p14:sldId id="303"/>
            <p14:sldId id="327"/>
            <p14:sldId id="328"/>
            <p14:sldId id="329"/>
            <p14:sldId id="330"/>
          </p14:sldIdLst>
        </p14:section>
        <p14:section name="Untitled Section" id="{44B6C08F-D793-4E8F-ADA8-4FC5CE20214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sigan A." initials="KA" lastIdx="1" clrIdx="0">
    <p:extLst>
      <p:ext uri="{19B8F6BF-5375-455C-9EA6-DF929625EA0E}">
        <p15:presenceInfo xmlns:p15="http://schemas.microsoft.com/office/powerpoint/2012/main" userId="b096acc698c855b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BBF1"/>
    <a:srgbClr val="0EB3F0"/>
    <a:srgbClr val="0B1245"/>
    <a:srgbClr val="0DBDE5"/>
    <a:srgbClr val="000000"/>
    <a:srgbClr val="FEFEFE"/>
    <a:srgbClr val="111111"/>
    <a:srgbClr val="0E76BC"/>
    <a:srgbClr val="F36523"/>
    <a:srgbClr val="008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84" autoAdjust="0"/>
  </p:normalViewPr>
  <p:slideViewPr>
    <p:cSldViewPr snapToGrid="0">
      <p:cViewPr varScale="1">
        <p:scale>
          <a:sx n="77" d="100"/>
          <a:sy n="77" d="100"/>
        </p:scale>
        <p:origin x="98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206F-AEAE-4FF6-B922-BDFE5D95A223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70F5FD-C375-44B2-8A85-2859F2C92E6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0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oundRect">
            <a:avLst>
              <a:gd name="adj" fmla="val 0"/>
            </a:avLst>
          </a:prstGeom>
          <a:solidFill>
            <a:schemeClr val="accent1"/>
          </a:solidFill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8B99-7A0A-4DE9-9470-D44C8FAE1F7C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24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CB8A-023A-4F62-BD3F-CDC9AD6770AC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0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888F-2FF9-4244-A54A-5A8349CC6093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04C68-0E96-4D5D-8A70-A3368683187D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02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7415-8C34-4CCD-B194-DD615D7588D6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40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423512"/>
            <a:ext cx="6673850" cy="583372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45720" rIns="182880" bIns="0">
            <a:norm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D1D71-2178-4C3D-B04A-8CD882A3746A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8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342105"/>
            <a:ext cx="6673850" cy="549275"/>
          </a:xfrm>
          <a:prstGeom prst="roundRect">
            <a:avLst>
              <a:gd name="adj" fmla="val 50000"/>
            </a:avLst>
          </a:prstGeom>
          <a:solidFill>
            <a:srgbClr val="85CC18"/>
          </a:solidFill>
        </p:spPr>
        <p:txBody>
          <a:bodyPr lIns="182880" tIns="182880" bIns="18288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11AC-C470-4570-ABE6-3600ED597D40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25174" y="6356350"/>
            <a:ext cx="367666" cy="365125"/>
          </a:xfrm>
        </p:spPr>
        <p:txBody>
          <a:bodyPr lIns="0" rIns="0"/>
          <a:lstStyle>
            <a:lvl1pPr algn="ctr">
              <a:defRPr sz="900"/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23893" y="1353136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284738" y="1404797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523893" y="3820880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3284738" y="3895609"/>
            <a:ext cx="1920924" cy="1920924"/>
          </a:xfrm>
          <a:prstGeom prst="flowChartConnector">
            <a:avLst/>
          </a:prstGeom>
          <a:ln w="28575">
            <a:noFill/>
            <a:prstDash val="lgDashDot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5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EDF2-9AD2-42FB-BBF9-B029EE0482A5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3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7AB78-458C-428E-9B21-08D887B37152}" type="datetime1">
              <a:rPr lang="en-US" smtClean="0"/>
              <a:t>12/9/2025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45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9F5E-5DF6-447C-9018-1F4B9AE1F1C2}" type="datetime1">
              <a:rPr lang="en-US" smtClean="0"/>
              <a:t>12/9/2025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567F2-C8FA-414B-97F2-34B22EF016A7}" type="datetime1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588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2BBC1-A37A-4FA8-9513-87155B7F1A02}" type="datetime1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56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7B693-5664-4A88-B7A8-4BBACE0BB59F}" type="datetime1">
              <a:rPr lang="en-US" smtClean="0"/>
              <a:t>12/9/2025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Formateur: Roland ASSILEVI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3E19F-02C1-4219-A00A-045ED18507E8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429250" y="1724025"/>
            <a:ext cx="1333500" cy="13335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8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418305"/>
            <a:ext cx="6435726" cy="64849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effectLst>
            <a:outerShdw blurRad="152400" sx="102000" sy="102000" algn="ctr" rotWithShape="0">
              <a:prstClr val="black">
                <a:alpha val="14000"/>
              </a:prstClr>
            </a:outerShdw>
          </a:effectLst>
        </p:spPr>
        <p:txBody>
          <a:bodyPr vert="horz" lIns="182880" tIns="457200" rIns="91440" bIns="365760" rtlCol="0" anchor="ctr">
            <a:noAutofit/>
          </a:bodyPr>
          <a:lstStyle/>
          <a:p>
            <a:pPr lvl="0"/>
            <a:r>
              <a:rPr lang="en-US" dirty="0"/>
              <a:t>Click to edit Master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494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3DB49-9C6D-4A55-990A-C87098EE3D27}" type="datetime1">
              <a:rPr lang="en-US" smtClean="0"/>
              <a:t>12/9/2025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Formateur: Roland ASSILEVI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5175" y="6356350"/>
            <a:ext cx="360046" cy="365125"/>
          </a:xfrm>
          <a:prstGeom prst="flowChartConnector">
            <a:avLst/>
          </a:prstGeom>
          <a:solidFill>
            <a:srgbClr val="85CC18"/>
          </a:solidFill>
        </p:spPr>
        <p:txBody>
          <a:bodyPr vert="horz" lIns="0" tIns="45720" rIns="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3DE3E19F-02C1-4219-A00A-045ED18507E8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28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E1F9609-A5FC-711D-2F07-53597BA4A3D6}"/>
              </a:ext>
            </a:extLst>
          </p:cNvPr>
          <p:cNvSpPr txBox="1"/>
          <p:nvPr/>
        </p:nvSpPr>
        <p:spPr>
          <a:xfrm>
            <a:off x="2373314" y="1868239"/>
            <a:ext cx="760557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6000" b="1" dirty="0">
                <a:solidFill>
                  <a:srgbClr val="2ABBF1"/>
                </a:solidFill>
                <a:latin typeface="Josefin Sans" pitchFamily="2" charset="0"/>
              </a:rPr>
              <a:t>Introduction aux macros et à l’automatisation</a:t>
            </a:r>
            <a:endParaRPr lang="en-GH" sz="6000" b="1" dirty="0">
              <a:solidFill>
                <a:srgbClr val="2ABBF1"/>
              </a:solidFill>
              <a:latin typeface="Josefin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8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A712F5-17FA-84A6-B892-72ACB15E89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244CA-5969-3452-87F0-5FFB37AB5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5273263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Qu’est-ce qu’une Macro?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C19F0D4E-2C8A-3B05-6BAF-80013184608D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F442FA0-3A8C-D3D8-438B-9DD64E119363}"/>
              </a:ext>
            </a:extLst>
          </p:cNvPr>
          <p:cNvSpPr txBox="1"/>
          <p:nvPr/>
        </p:nvSpPr>
        <p:spPr>
          <a:xfrm>
            <a:off x="1053548" y="1264264"/>
            <a:ext cx="97602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Suite d’instructions permettant d’automatiser une tâche dans Excel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Rejoue automatiquement les actions que vous réalisez manuellement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1">
              <a:lnSpc>
                <a:spcPct val="200000"/>
              </a:lnSpc>
            </a:pPr>
            <a:endParaRPr lang="en-GB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5951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BD1639-60C5-0E7D-7719-FF3A2A5EEB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6FC847-5575-8982-B189-50ED2A2AB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5273263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Qu’est-ce qu’une Macro?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0F34F5F1-4D47-BAD3-8C94-F82782BBC857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DCBBE8A-737D-C6AD-60A5-3AC065470FCD}"/>
              </a:ext>
            </a:extLst>
          </p:cNvPr>
          <p:cNvSpPr txBox="1"/>
          <p:nvPr/>
        </p:nvSpPr>
        <p:spPr>
          <a:xfrm>
            <a:off x="1053548" y="1264264"/>
            <a:ext cx="976022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Suite d’instructions permettant d’automatiser une tâche dans Excel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Rejoue automatiquement les actions que vous réalisez manuellement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Exemples</a:t>
            </a:r>
            <a:r>
              <a:rPr lang="en-GB" sz="2400" dirty="0">
                <a:latin typeface="Source Sans 3" panose="020B0303030403020204" pitchFamily="34" charset="0"/>
              </a:rPr>
              <a:t> : 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Mettre</a:t>
            </a:r>
            <a:r>
              <a:rPr lang="en-GB" sz="2400" dirty="0"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en</a:t>
            </a:r>
            <a:r>
              <a:rPr lang="en-GB" sz="2400" dirty="0"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forme</a:t>
            </a:r>
            <a:r>
              <a:rPr lang="en-GB" sz="2400" dirty="0">
                <a:latin typeface="Source Sans 3" panose="020B0303030403020204" pitchFamily="34" charset="0"/>
              </a:rPr>
              <a:t> un tableau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234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55D025-1FEB-F85A-BCDC-0E282257E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82EBE-273B-AC52-B7BF-839D72F3D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5273263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Qu’est-ce qu’une Macro?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D3F94EF-3341-4404-F0BA-A25DB16CC30C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DD74B84-C788-AEA0-9D85-1178AFBE495A}"/>
              </a:ext>
            </a:extLst>
          </p:cNvPr>
          <p:cNvSpPr txBox="1"/>
          <p:nvPr/>
        </p:nvSpPr>
        <p:spPr>
          <a:xfrm>
            <a:off x="1053548" y="1264264"/>
            <a:ext cx="976022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Suite d’instructions permettant d’automatiser une tâche dans Excel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Rejoue automatiquement les actions que vous réalisez manuellement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Exemples</a:t>
            </a:r>
            <a:r>
              <a:rPr lang="en-GB" sz="2400" dirty="0">
                <a:latin typeface="Source Sans 3" panose="020B0303030403020204" pitchFamily="34" charset="0"/>
              </a:rPr>
              <a:t> : 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Mettre</a:t>
            </a:r>
            <a:r>
              <a:rPr lang="en-GB" sz="2400" dirty="0"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en</a:t>
            </a:r>
            <a:r>
              <a:rPr lang="en-GB" sz="2400" dirty="0"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forme</a:t>
            </a:r>
            <a:r>
              <a:rPr lang="en-GB" sz="2400" dirty="0">
                <a:latin typeface="Source Sans 3" panose="020B0303030403020204" pitchFamily="34" charset="0"/>
              </a:rPr>
              <a:t> un tableau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Nettoyer</a:t>
            </a:r>
            <a:r>
              <a:rPr lang="en-GB" sz="2400" dirty="0">
                <a:latin typeface="Source Sans 3" panose="020B0303030403020204" pitchFamily="34" charset="0"/>
              </a:rPr>
              <a:t> des données</a:t>
            </a:r>
            <a:endParaRPr lang="en-GB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527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602E2-A109-944A-B1A3-0016E60EA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1ECCF-CBB7-0F46-D48D-EDB9CA904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5273263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Qu’est-ce qu’une Macro?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2DFBB6B4-A4A5-44D1-303F-EF6EA5E86437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8E96C3-64C6-2E8F-C1A8-48116B5A4A29}"/>
              </a:ext>
            </a:extLst>
          </p:cNvPr>
          <p:cNvSpPr txBox="1"/>
          <p:nvPr/>
        </p:nvSpPr>
        <p:spPr>
          <a:xfrm>
            <a:off x="1053548" y="1264264"/>
            <a:ext cx="976022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Suite d’instructions permettant d’automatiser une tâche dans Excel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Rejoue automatiquement les actions que vous réalisez manuellement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Exemples</a:t>
            </a:r>
            <a:r>
              <a:rPr lang="en-GB" sz="2400" dirty="0">
                <a:latin typeface="Source Sans 3" panose="020B0303030403020204" pitchFamily="34" charset="0"/>
              </a:rPr>
              <a:t> : 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Mettre</a:t>
            </a:r>
            <a:r>
              <a:rPr lang="en-GB" sz="2400" dirty="0"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en</a:t>
            </a:r>
            <a:r>
              <a:rPr lang="en-GB" sz="2400" dirty="0"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forme</a:t>
            </a:r>
            <a:r>
              <a:rPr lang="en-GB" sz="2400" dirty="0">
                <a:latin typeface="Source Sans 3" panose="020B0303030403020204" pitchFamily="34" charset="0"/>
              </a:rPr>
              <a:t> un tableau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Nettoyer</a:t>
            </a:r>
            <a:r>
              <a:rPr lang="en-GB" sz="2400" dirty="0">
                <a:latin typeface="Source Sans 3" panose="020B0303030403020204" pitchFamily="34" charset="0"/>
              </a:rPr>
              <a:t> des données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r>
              <a:rPr lang="en-GB" sz="2400" dirty="0" err="1">
                <a:latin typeface="Source Sans 3" panose="020B0303030403020204" pitchFamily="34" charset="0"/>
              </a:rPr>
              <a:t>Préparer</a:t>
            </a:r>
            <a:r>
              <a:rPr lang="en-GB" sz="2400" dirty="0">
                <a:latin typeface="Source Sans 3" panose="020B0303030403020204" pitchFamily="34" charset="0"/>
              </a:rPr>
              <a:t> un rapport …</a:t>
            </a: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501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C3DACF-0506-1949-CAE5-07D81CE1A1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9FE4F-BA9B-04B0-B33F-392E36497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Pourquoi utiliser des macros ?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B61C2BBE-5C80-D508-709A-6E25DAF72C00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07D524B-31A9-EF8B-77BF-7AB5FBA18B4B}"/>
              </a:ext>
            </a:extLst>
          </p:cNvPr>
          <p:cNvSpPr txBox="1"/>
          <p:nvPr/>
        </p:nvSpPr>
        <p:spPr>
          <a:xfrm>
            <a:off x="1215887" y="1690062"/>
            <a:ext cx="976022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4721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7617E3-D280-82F8-5F0E-5F1AB3E56A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288C4-1514-C2DF-C821-356246B7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Pourquoi utiliser des macros ?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B1CC326-7BDB-F082-5A79-D793DA25AF4C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9481F9-5153-871B-EA44-3689108DEFBC}"/>
              </a:ext>
            </a:extLst>
          </p:cNvPr>
          <p:cNvSpPr txBox="1"/>
          <p:nvPr/>
        </p:nvSpPr>
        <p:spPr>
          <a:xfrm>
            <a:off x="1215887" y="1690062"/>
            <a:ext cx="976022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Gagner du temps </a:t>
            </a:r>
          </a:p>
          <a:p>
            <a:pPr>
              <a:lnSpc>
                <a:spcPct val="200000"/>
              </a:lnSpc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022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75F7E2-D48A-4FF1-1658-F08758BC6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B3004-3F7D-D0CA-4B98-095D5EB31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Pourquoi utiliser des macros ?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0030A14C-908D-130B-CE01-42EA42BCF34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2EF62AA-0DAF-D1AB-FDB0-555C1D7261B7}"/>
              </a:ext>
            </a:extLst>
          </p:cNvPr>
          <p:cNvSpPr txBox="1"/>
          <p:nvPr/>
        </p:nvSpPr>
        <p:spPr>
          <a:xfrm>
            <a:off x="1215887" y="1690062"/>
            <a:ext cx="976022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Gagner du temps 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Réduire les erreurs humaines </a:t>
            </a:r>
            <a:endParaRPr lang="en-GH" sz="2400" dirty="0"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977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BB529-5DCC-092D-7B68-3176E462C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B13A1-9B63-E741-DA3A-A98793CEA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Pourquoi utiliser des macros ?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5AF67E7-4B2C-6557-E3CB-C5F9F9186816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6F1FCC-3060-7E01-BD37-61CD4478F23F}"/>
              </a:ext>
            </a:extLst>
          </p:cNvPr>
          <p:cNvSpPr txBox="1"/>
          <p:nvPr/>
        </p:nvSpPr>
        <p:spPr>
          <a:xfrm>
            <a:off x="1215887" y="1690062"/>
            <a:ext cx="97602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Gagner du temps 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Réduire les erreurs humaines 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>
                <a:latin typeface="Source Sans 3" panose="020B0303030403020204" pitchFamily="34" charset="0"/>
              </a:rPr>
              <a:t>S</a:t>
            </a:r>
            <a:r>
              <a:rPr lang="fr-FR" sz="2400" dirty="0" err="1">
                <a:latin typeface="Source Sans 3" panose="020B0303030403020204" pitchFamily="34" charset="0"/>
              </a:rPr>
              <a:t>tandardiser</a:t>
            </a:r>
            <a:r>
              <a:rPr lang="fr-FR" sz="2400" dirty="0">
                <a:latin typeface="Source Sans 3" panose="020B0303030403020204" pitchFamily="34" charset="0"/>
              </a:rPr>
              <a:t> les processus au sein d’une équipe</a:t>
            </a:r>
            <a:endParaRPr lang="en-GB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41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4B9D6-8821-D082-163A-9B62D926D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38643-055B-1B22-E303-16D1720B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B1F03089-DD5D-3521-CC4A-EA627E7B5AEC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2470751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94988-17A9-E9E7-C3D6-E22EC0CE6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0F9F3-8C42-85A6-088B-A2524F9DF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8B18E88F-1904-2300-1BB4-9475491E6E8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390ACC7-E4FD-0ADD-E1DA-9D444D9C540C}"/>
              </a:ext>
            </a:extLst>
          </p:cNvPr>
          <p:cNvSpPr txBox="1"/>
          <p:nvPr/>
        </p:nvSpPr>
        <p:spPr>
          <a:xfrm>
            <a:off x="1215887" y="1898784"/>
            <a:ext cx="976022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Permet de créer une macro sans écrire de code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84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8" y="342105"/>
            <a:ext cx="2271645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Objectifs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784ED9C-FA5F-F37E-0D32-A5211214DDD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13BC54-ACCF-660D-178E-202CC6C18F40}"/>
              </a:ext>
            </a:extLst>
          </p:cNvPr>
          <p:cNvSpPr txBox="1"/>
          <p:nvPr/>
        </p:nvSpPr>
        <p:spPr>
          <a:xfrm>
            <a:off x="2324099" y="1243395"/>
            <a:ext cx="754380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Comprendre une macro et son utilité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4949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AB0B7-F289-7542-C2F6-8D4D6F5E8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0501E-C188-4B5B-3769-9D877A3A6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6366567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B3828A3D-D8C3-3CB8-1610-E368913986EE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50E759F-C387-41F8-FB2D-7556C49998AB}"/>
              </a:ext>
            </a:extLst>
          </p:cNvPr>
          <p:cNvSpPr txBox="1"/>
          <p:nvPr/>
        </p:nvSpPr>
        <p:spPr>
          <a:xfrm>
            <a:off x="1215887" y="1898784"/>
            <a:ext cx="976022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Permet de créer une macro sans écrire de code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Excel enregistre vos clics, vos sélections, vos mises en forme… puis les transforme en instructions VBA</a:t>
            </a: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51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9E9F2-19EA-9DF6-0249-5CA5B859C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EB712-1D4A-8776-8BC7-C9FB51ED5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638776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Exemples pratiques d’automatisation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9BD04581-B7B3-2B74-E0A1-61E0686A3BDF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267B17B-05B9-F465-1207-57A5269F6875}"/>
              </a:ext>
            </a:extLst>
          </p:cNvPr>
          <p:cNvSpPr txBox="1"/>
          <p:nvPr/>
        </p:nvSpPr>
        <p:spPr>
          <a:xfrm>
            <a:off x="2269436" y="2059394"/>
            <a:ext cx="652669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829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1C070-BDB4-A16B-FD58-C84862E86D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691E1-C435-2929-52E4-98ECDF013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638776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Exemples pratiques d’automatisation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13019D61-70D6-0B7B-B544-D24971BB57F9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B62263-8E2C-41D5-CEA3-B7F85A9FB987}"/>
              </a:ext>
            </a:extLst>
          </p:cNvPr>
          <p:cNvSpPr txBox="1"/>
          <p:nvPr/>
        </p:nvSpPr>
        <p:spPr>
          <a:xfrm>
            <a:off x="2269436" y="2059394"/>
            <a:ext cx="652669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Nettoyage de données</a:t>
            </a:r>
            <a:endParaRPr lang="fr-CA" sz="2400" b="1" dirty="0">
              <a:solidFill>
                <a:srgbClr val="2ABBF1"/>
              </a:solidFill>
            </a:endParaRPr>
          </a:p>
          <a:p>
            <a:pPr>
              <a:lnSpc>
                <a:spcPct val="200000"/>
              </a:lnSpc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8141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708CE-1305-6350-1491-3171B0FD2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CA703-2A30-C0F1-9ECF-9FBFDD591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638776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Exemples pratiques d’automatisation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ABADF68E-1107-25F6-0031-246B8D655DF5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449765C-836A-08F0-936F-4DE78158A5C3}"/>
              </a:ext>
            </a:extLst>
          </p:cNvPr>
          <p:cNvSpPr txBox="1"/>
          <p:nvPr/>
        </p:nvSpPr>
        <p:spPr>
          <a:xfrm>
            <a:off x="2269436" y="2059394"/>
            <a:ext cx="65266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Nettoyage de données</a:t>
            </a:r>
            <a:endParaRPr lang="fr-CA" sz="2400" b="1" dirty="0">
              <a:solidFill>
                <a:srgbClr val="2ABBF1"/>
              </a:solidFill>
            </a:endParaRP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en-GB" sz="2400" dirty="0" err="1">
                <a:latin typeface="Source Sans 3" panose="020B0303030403020204" pitchFamily="34" charset="0"/>
              </a:rPr>
              <a:t>Création</a:t>
            </a:r>
            <a:r>
              <a:rPr lang="en-GB" sz="2400" dirty="0">
                <a:latin typeface="Source Sans 3" panose="020B0303030403020204" pitchFamily="34" charset="0"/>
              </a:rPr>
              <a:t> d’un </a:t>
            </a:r>
            <a:r>
              <a:rPr lang="en-GB" sz="2400" dirty="0" err="1">
                <a:latin typeface="Source Sans 3" panose="020B0303030403020204" pitchFamily="34" charset="0"/>
              </a:rPr>
              <a:t>graphique</a:t>
            </a:r>
            <a:endParaRPr lang="en-GH" sz="2400" dirty="0"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868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276BF-F557-77B3-953B-AFBDFBD17A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01DDF-A300-97B6-209C-5258D49A4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A41125A8-FE9A-DA70-80AA-E42A1E6EBAE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A95E316-A298-B361-FF5C-8258BA725364}"/>
              </a:ext>
            </a:extLst>
          </p:cNvPr>
          <p:cNvSpPr txBox="1"/>
          <p:nvPr/>
        </p:nvSpPr>
        <p:spPr>
          <a:xfrm>
            <a:off x="657697" y="1999766"/>
            <a:ext cx="612084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057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C9A38-B62A-F377-A4C7-D2862D3E6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E6069-99CC-E6E7-D624-96C51B1F5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77E85146-935B-BE91-68FC-A39837C48461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579AF5-3529-E03D-592C-5038F2626CC9}"/>
              </a:ext>
            </a:extLst>
          </p:cNvPr>
          <p:cNvSpPr txBox="1"/>
          <p:nvPr/>
        </p:nvSpPr>
        <p:spPr>
          <a:xfrm>
            <a:off x="657697" y="1999766"/>
            <a:ext cx="612084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bouton</a:t>
            </a:r>
          </a:p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331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CF7B7-048A-5F0A-8660-2B329A624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D763D-DFF0-F9B6-9132-0143474AE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9FDA87B-F369-2400-C192-C3BFE33C81ED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4C40B50-D74B-936B-9EA5-2613208DA1A9}"/>
              </a:ext>
            </a:extLst>
          </p:cNvPr>
          <p:cNvSpPr txBox="1"/>
          <p:nvPr/>
        </p:nvSpPr>
        <p:spPr>
          <a:xfrm>
            <a:off x="657697" y="1999766"/>
            <a:ext cx="612084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bouton</a:t>
            </a:r>
          </a:p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C7A3417-223D-192E-9FCB-5265F5BFF3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68" y="1999766"/>
            <a:ext cx="1525471" cy="60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880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9328A-7D42-FB0E-0247-935BB067C5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8798-6B2D-E331-ADD5-7B01BABF9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93FB6842-D96A-B801-433C-B9D7D3AD783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6403257-E91B-E17F-026B-335738461C1A}"/>
              </a:ext>
            </a:extLst>
          </p:cNvPr>
          <p:cNvSpPr txBox="1"/>
          <p:nvPr/>
        </p:nvSpPr>
        <p:spPr>
          <a:xfrm>
            <a:off x="660398" y="1999766"/>
            <a:ext cx="612084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bouton</a:t>
            </a:r>
          </a:p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objet (forme)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8C24E78-3018-5090-68A1-AFD07783CA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68" y="1999766"/>
            <a:ext cx="1525471" cy="60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421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2DC667-8BDF-B4BD-DEC1-C4545C7BB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56688-1BBC-269B-DBA2-6C49477FB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0DE8EE8-E2B9-D868-EE02-708AE5C106A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BB683EE-E109-5363-202C-BC10773FDA1F}"/>
              </a:ext>
            </a:extLst>
          </p:cNvPr>
          <p:cNvSpPr txBox="1"/>
          <p:nvPr/>
        </p:nvSpPr>
        <p:spPr>
          <a:xfrm>
            <a:off x="657697" y="1999766"/>
            <a:ext cx="612084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bouton</a:t>
            </a:r>
          </a:p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objet (forme)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1327187-7930-90E8-EA08-0D0AF4215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68" y="1999766"/>
            <a:ext cx="1525471" cy="6038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5C84476-523B-1FF6-6388-2DA786C07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077" y="2919436"/>
            <a:ext cx="1503461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914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22FE4-08F0-ED5E-0DA2-1BD7DC655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19DB0-5147-0CD5-B36A-57507F6F2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8E454D7A-6BDA-A937-C36F-9757E33B8E80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A104DD2-967E-927F-6938-0C0C3440D1A5}"/>
              </a:ext>
            </a:extLst>
          </p:cNvPr>
          <p:cNvSpPr txBox="1"/>
          <p:nvPr/>
        </p:nvSpPr>
        <p:spPr>
          <a:xfrm>
            <a:off x="657697" y="1999766"/>
            <a:ext cx="612084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bouton</a:t>
            </a:r>
          </a:p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objet (forme)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Au Ruban Excel</a:t>
            </a: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D4010-BB6A-7E56-2B41-6A9C2AC3D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68" y="1999766"/>
            <a:ext cx="1525471" cy="6038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5DD828E-1396-E88C-E943-E2BABCCC0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077" y="2919436"/>
            <a:ext cx="1503461" cy="79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77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56D99-90B0-50B2-D632-19C4CFD8B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D1B00-868B-D573-9402-2D4AEF0E1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2271645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Objectifs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5E4D23F-B3C0-399C-1845-41D70501913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9226E1E-2204-10D2-F635-D7E8DBD7D360}"/>
              </a:ext>
            </a:extLst>
          </p:cNvPr>
          <p:cNvSpPr txBox="1"/>
          <p:nvPr/>
        </p:nvSpPr>
        <p:spPr>
          <a:xfrm>
            <a:off x="2324099" y="1243395"/>
            <a:ext cx="754380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Comprendre une macro et son utilité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Savoir enregistrer une macro pas à pas </a:t>
            </a: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8758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0AC39-DCC8-B61D-A982-FC3CFD80D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9989E-A33E-D74F-F39C-4CC34136B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4408559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Affecter une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71E159D-11B0-9F3B-4B58-1AA097530DE0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9F3DB26-2A5D-B0EF-061D-5F7915931D89}"/>
              </a:ext>
            </a:extLst>
          </p:cNvPr>
          <p:cNvSpPr txBox="1"/>
          <p:nvPr/>
        </p:nvSpPr>
        <p:spPr>
          <a:xfrm>
            <a:off x="657697" y="1999766"/>
            <a:ext cx="612084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bouton</a:t>
            </a:r>
          </a:p>
          <a:p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À un objet (forme)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A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A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Au Ruban Excel</a:t>
            </a: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GH" sz="32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C38EEC8-5803-ECD8-473D-E3E74F339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068" y="1999766"/>
            <a:ext cx="1525471" cy="6038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9AC028D-A8E0-7EAB-9101-8BB36461D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077" y="2919436"/>
            <a:ext cx="1503461" cy="79254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7DBD7F2-AE80-912B-9C91-968A98CB66D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289"/>
          <a:stretch/>
        </p:blipFill>
        <p:spPr>
          <a:xfrm>
            <a:off x="5486077" y="3939822"/>
            <a:ext cx="1341236" cy="88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354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2F953-3031-37E8-2685-91602A851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FD742-E1F3-DDF6-7C82-CAEAFE230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45873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Où enregistrer une macro ?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76D4C5E4-3858-EA7E-5F43-31151A125481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AE9D4B-40EF-A040-C8CC-05C0CDC059E6}"/>
              </a:ext>
            </a:extLst>
          </p:cNvPr>
          <p:cNvSpPr txBox="1"/>
          <p:nvPr/>
        </p:nvSpPr>
        <p:spPr>
          <a:xfrm>
            <a:off x="660397" y="1804068"/>
            <a:ext cx="1039353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FR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Dans un Classeur Excel prenant en charge les macros : </a:t>
            </a:r>
            <a:r>
              <a:rPr lang="en-GB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“.</a:t>
            </a:r>
            <a:r>
              <a:rPr lang="en-GB" sz="3200" b="1" i="1" dirty="0" err="1">
                <a:solidFill>
                  <a:srgbClr val="2ABBF1"/>
                </a:solidFill>
                <a:latin typeface="Source Sans 3" panose="020B0303030403020204" pitchFamily="34" charset="0"/>
              </a:rPr>
              <a:t>xlsm</a:t>
            </a:r>
            <a:r>
              <a:rPr lang="en-GB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”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Dans le </a:t>
            </a:r>
            <a:r>
              <a:rPr lang="en-GB" sz="3200" b="1" dirty="0" err="1">
                <a:solidFill>
                  <a:srgbClr val="2ABBF1"/>
                </a:solidFill>
                <a:latin typeface="Source Sans 3" panose="020B0303030403020204" pitchFamily="34" charset="0"/>
              </a:rPr>
              <a:t>classeur</a:t>
            </a:r>
            <a:r>
              <a:rPr lang="en-GB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 Personnel : </a:t>
            </a:r>
            <a:r>
              <a:rPr lang="en-GB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“Personal.xlsb”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algn="just"/>
            <a:r>
              <a:rPr lang="fr-CA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endParaRPr lang="en-GH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8806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CA98FC-67B7-40A2-6C82-FDB285DF7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5F880-20DC-1320-E37D-15C7B6D5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42105"/>
            <a:ext cx="11360426" cy="967406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Enregistrer une macro dans un classeur Excel </a:t>
            </a:r>
            <a:br>
              <a:rPr lang="fr-CA" dirty="0">
                <a:latin typeface="Josefin Sans" pitchFamily="2" charset="0"/>
              </a:rPr>
            </a:br>
            <a:r>
              <a:rPr lang="fr-CA" dirty="0">
                <a:latin typeface="Josefin Sans" pitchFamily="2" charset="0"/>
              </a:rPr>
              <a:t>avec prise en charge de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D3F3D14A-0119-E80B-29E7-D64AF39830F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A6574C5-0EAB-6BE9-4466-92839DAF2F3E}"/>
              </a:ext>
            </a:extLst>
          </p:cNvPr>
          <p:cNvSpPr txBox="1"/>
          <p:nvPr/>
        </p:nvSpPr>
        <p:spPr>
          <a:xfrm>
            <a:off x="692150" y="1427497"/>
            <a:ext cx="1102360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Si on garde le fichier Excel sous format </a:t>
            </a:r>
            <a:r>
              <a:rPr lang="fr-CA" sz="2800" b="1" dirty="0">
                <a:solidFill>
                  <a:srgbClr val="2ABBF1"/>
                </a:solidFill>
                <a:latin typeface="Source Sans 3" panose="020B0303030403020204" pitchFamily="34" charset="0"/>
              </a:rPr>
              <a:t>.xlsx</a:t>
            </a:r>
            <a:r>
              <a:rPr lang="fr-FR" sz="2400" dirty="0">
                <a:latin typeface="Source Sans 3" panose="020B0303030403020204" pitchFamily="34" charset="0"/>
              </a:rPr>
              <a:t>, les macros crées sont simplement supprimées à la sauvegarde</a:t>
            </a:r>
          </a:p>
        </p:txBody>
      </p:sp>
    </p:spTree>
    <p:extLst>
      <p:ext uri="{BB962C8B-B14F-4D97-AF65-F5344CB8AC3E}">
        <p14:creationId xmlns:p14="http://schemas.microsoft.com/office/powerpoint/2010/main" val="224679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E5B89-E80B-FFC0-B9A1-27AE5CF4B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0AF62-B64C-B7E5-9316-1E46E9FED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42105"/>
            <a:ext cx="11360426" cy="967406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Enregistrer une macro dans un classeur Excel </a:t>
            </a:r>
            <a:br>
              <a:rPr lang="fr-CA" dirty="0">
                <a:latin typeface="Josefin Sans" pitchFamily="2" charset="0"/>
              </a:rPr>
            </a:br>
            <a:r>
              <a:rPr lang="fr-CA" dirty="0">
                <a:latin typeface="Josefin Sans" pitchFamily="2" charset="0"/>
              </a:rPr>
              <a:t>avec prise en charge de Macro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33DB372-A443-A24B-144D-054C61716817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6E55EB5-70C5-4EF9-E3B3-E53FFFC9F7E9}"/>
              </a:ext>
            </a:extLst>
          </p:cNvPr>
          <p:cNvSpPr txBox="1"/>
          <p:nvPr/>
        </p:nvSpPr>
        <p:spPr>
          <a:xfrm>
            <a:off x="692150" y="1427497"/>
            <a:ext cx="11023603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Si on garde le fichier Excel sous format </a:t>
            </a:r>
            <a:r>
              <a:rPr lang="fr-CA" sz="2800" b="1" dirty="0">
                <a:solidFill>
                  <a:srgbClr val="2ABBF1"/>
                </a:solidFill>
                <a:latin typeface="Source Sans 3" panose="020B0303030403020204" pitchFamily="34" charset="0"/>
              </a:rPr>
              <a:t>.xlsx</a:t>
            </a:r>
            <a:r>
              <a:rPr lang="fr-FR" sz="2400" dirty="0">
                <a:latin typeface="Source Sans 3" panose="020B0303030403020204" pitchFamily="34" charset="0"/>
              </a:rPr>
              <a:t>, les macros crées sont simplement supprimées à la sauvegarde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   Pour éviter cela, on va donc enregistrer le fichier au format: 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	</a:t>
            </a:r>
            <a:r>
              <a:rPr lang="fr-FR" sz="2400" b="1" dirty="0">
                <a:solidFill>
                  <a:srgbClr val="2ABBF1"/>
                </a:solidFill>
                <a:latin typeface="Source Sans 3" panose="020B0303030403020204" pitchFamily="34" charset="0"/>
              </a:rPr>
              <a:t>Classeur Excel prenant en charge les macros</a:t>
            </a:r>
            <a:r>
              <a:rPr lang="fr-FR" sz="2400" dirty="0">
                <a:latin typeface="Source Sans 3" panose="020B0303030403020204" pitchFamily="34" charset="0"/>
              </a:rPr>
              <a:t>, avec l’extension</a:t>
            </a:r>
            <a:r>
              <a:rPr lang="fr-FR" sz="2400" b="1" dirty="0">
                <a:latin typeface="Source Sans 3" panose="020B0303030403020204" pitchFamily="34" charset="0"/>
              </a:rPr>
              <a:t> </a:t>
            </a:r>
            <a:r>
              <a:rPr lang="fr-CA" sz="2400" b="1" dirty="0">
                <a:solidFill>
                  <a:srgbClr val="2ABBF1"/>
                </a:solidFill>
                <a:latin typeface="Source Sans 3" panose="020B0303030403020204" pitchFamily="34" charset="0"/>
              </a:rPr>
              <a:t>.</a:t>
            </a:r>
            <a:r>
              <a:rPr lang="fr-CA" sz="2400" b="1" dirty="0" err="1">
                <a:solidFill>
                  <a:srgbClr val="2ABBF1"/>
                </a:solidFill>
                <a:latin typeface="Source Sans 3" panose="020B0303030403020204" pitchFamily="34" charset="0"/>
              </a:rPr>
              <a:t>xlsm</a:t>
            </a:r>
            <a:endParaRPr lang="fr-FR" sz="2400" b="1" dirty="0"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570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B3B9B-4C97-82B7-8FD6-32B71A2EE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28FB0-532E-1E42-62F4-22D15D493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45873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Enregistrer une macro dans le classeur personnel 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B38752C6-3E87-E270-B419-3E799441EA0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8C6C093-EE73-F09B-6354-4656992A76A8}"/>
              </a:ext>
            </a:extLst>
          </p:cNvPr>
          <p:cNvSpPr txBox="1"/>
          <p:nvPr/>
        </p:nvSpPr>
        <p:spPr>
          <a:xfrm>
            <a:off x="660397" y="1363801"/>
            <a:ext cx="86190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 err="1">
                <a:solidFill>
                  <a:srgbClr val="2ABBF1"/>
                </a:solidFill>
                <a:latin typeface="Source Sans 3" panose="020B0303030403020204" pitchFamily="34" charset="0"/>
              </a:rPr>
              <a:t>Classeur</a:t>
            </a:r>
            <a:r>
              <a:rPr lang="en-GB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 personnel : </a:t>
            </a:r>
            <a:r>
              <a:rPr lang="en-GB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“Personal.xlsb”</a:t>
            </a:r>
            <a:r>
              <a:rPr lang="fr-CA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endParaRPr lang="en-GH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034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22BE7-1DC4-87AD-8DD5-97C35A4552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0EEA0-3BFB-D14B-BF26-D18EDAAA6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45873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Enregistrer une macro dans le classeur personnel 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3086E57-A9CE-306F-1300-14E728F95187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8758826-A24E-B3DB-E672-692D25B2EEBC}"/>
              </a:ext>
            </a:extLst>
          </p:cNvPr>
          <p:cNvSpPr txBox="1"/>
          <p:nvPr/>
        </p:nvSpPr>
        <p:spPr>
          <a:xfrm>
            <a:off x="660397" y="1363801"/>
            <a:ext cx="86190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 err="1">
                <a:solidFill>
                  <a:srgbClr val="2ABBF1"/>
                </a:solidFill>
                <a:latin typeface="Source Sans 3" panose="020B0303030403020204" pitchFamily="34" charset="0"/>
              </a:rPr>
              <a:t>Classeur</a:t>
            </a:r>
            <a:r>
              <a:rPr lang="en-GB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 personnel : </a:t>
            </a:r>
            <a:r>
              <a:rPr lang="en-GB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“Personal.xlsb”</a:t>
            </a:r>
            <a:r>
              <a:rPr lang="fr-CA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endParaRPr lang="en-GH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E80C794-54FD-58B9-BDB2-D7F68CAFE9D3}"/>
              </a:ext>
            </a:extLst>
          </p:cNvPr>
          <p:cNvSpPr txBox="1"/>
          <p:nvPr/>
        </p:nvSpPr>
        <p:spPr>
          <a:xfrm>
            <a:off x="660397" y="2437540"/>
            <a:ext cx="110236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Classeur caché qu’Excel ouvre automatiquement en arrière-plan à chaque lancement</a:t>
            </a:r>
          </a:p>
        </p:txBody>
      </p:sp>
    </p:spTree>
    <p:extLst>
      <p:ext uri="{BB962C8B-B14F-4D97-AF65-F5344CB8AC3E}">
        <p14:creationId xmlns:p14="http://schemas.microsoft.com/office/powerpoint/2010/main" val="42044554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FFAAF-9116-8610-6D7B-33382C4A58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6347E-47EF-B369-D488-8C755E4C9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7" y="342105"/>
            <a:ext cx="9745873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Enregistrer une macro dans le classeur personnel 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0B9B4B58-C8DE-AD08-C16C-011C325A2ACC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14165C-55C5-25A5-E8B2-7A1E09851CDD}"/>
              </a:ext>
            </a:extLst>
          </p:cNvPr>
          <p:cNvSpPr txBox="1"/>
          <p:nvPr/>
        </p:nvSpPr>
        <p:spPr>
          <a:xfrm>
            <a:off x="660397" y="1363801"/>
            <a:ext cx="86190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 err="1">
                <a:solidFill>
                  <a:srgbClr val="2ABBF1"/>
                </a:solidFill>
                <a:latin typeface="Source Sans 3" panose="020B0303030403020204" pitchFamily="34" charset="0"/>
              </a:rPr>
              <a:t>Classeur</a:t>
            </a:r>
            <a:r>
              <a:rPr lang="en-GB" sz="3200" b="1" dirty="0">
                <a:solidFill>
                  <a:srgbClr val="2ABBF1"/>
                </a:solidFill>
                <a:latin typeface="Source Sans 3" panose="020B0303030403020204" pitchFamily="34" charset="0"/>
              </a:rPr>
              <a:t> personnel : </a:t>
            </a:r>
            <a:r>
              <a:rPr lang="en-GB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“Personal.xlsb”</a:t>
            </a:r>
            <a:r>
              <a:rPr lang="fr-CA" sz="3200" b="1" i="1" dirty="0">
                <a:solidFill>
                  <a:srgbClr val="2ABBF1"/>
                </a:solidFill>
                <a:latin typeface="Source Sans 3" panose="020B0303030403020204" pitchFamily="34" charset="0"/>
              </a:rPr>
              <a:t> </a:t>
            </a:r>
            <a:endParaRPr lang="en-GH" sz="3200" b="1" i="1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DA5F50D-A81B-CC24-B9B4-BAE1CDA66D0C}"/>
              </a:ext>
            </a:extLst>
          </p:cNvPr>
          <p:cNvSpPr txBox="1"/>
          <p:nvPr/>
        </p:nvSpPr>
        <p:spPr>
          <a:xfrm>
            <a:off x="660397" y="2437540"/>
            <a:ext cx="1102360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Classeur caché qu’Excel ouvre automatiquement en arrière-plan à chaque lancement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fr-FR" sz="2400" dirty="0">
                <a:latin typeface="Source Sans 3" panose="020B0303030403020204" pitchFamily="34" charset="0"/>
              </a:rPr>
              <a:t>Stocke vos macros personnelles, pour qu’elles soient disponibles dans tous vos fichiers Excel, quels qu’ils soient</a:t>
            </a:r>
          </a:p>
        </p:txBody>
      </p:sp>
    </p:spTree>
    <p:extLst>
      <p:ext uri="{BB962C8B-B14F-4D97-AF65-F5344CB8AC3E}">
        <p14:creationId xmlns:p14="http://schemas.microsoft.com/office/powerpoint/2010/main" val="11230234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BF3D4A-2C73-7CA6-1B8C-ED51EB3BF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62AAE-3A1B-DAD8-6B0A-E1C66FD82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42105"/>
            <a:ext cx="11360426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Résumé des formats de fichiers .xlsx - .</a:t>
            </a:r>
            <a:r>
              <a:rPr lang="fr-CA" dirty="0" err="1">
                <a:latin typeface="Josefin Sans" pitchFamily="2" charset="0"/>
              </a:rPr>
              <a:t>xslm</a:t>
            </a:r>
            <a:r>
              <a:rPr lang="fr-CA" dirty="0">
                <a:latin typeface="Josefin Sans" pitchFamily="2" charset="0"/>
              </a:rPr>
              <a:t> - .</a:t>
            </a:r>
            <a:r>
              <a:rPr lang="fr-CA" dirty="0" err="1">
                <a:latin typeface="Josefin Sans" pitchFamily="2" charset="0"/>
              </a:rPr>
              <a:t>xlsb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7B38F49F-6C79-8B37-3C1D-D500DEBBB47E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40088174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B3536-4ED5-7D7A-BCDA-9DA650A89B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8009F-9F1A-0869-F33F-87C44527D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42105"/>
            <a:ext cx="11360426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Résumé des formats de fichiers .xlsx - .</a:t>
            </a:r>
            <a:r>
              <a:rPr lang="fr-CA" dirty="0" err="1">
                <a:latin typeface="Josefin Sans" pitchFamily="2" charset="0"/>
              </a:rPr>
              <a:t>xslm</a:t>
            </a:r>
            <a:r>
              <a:rPr lang="fr-CA" dirty="0">
                <a:latin typeface="Josefin Sans" pitchFamily="2" charset="0"/>
              </a:rPr>
              <a:t> - .</a:t>
            </a:r>
            <a:r>
              <a:rPr lang="fr-CA" dirty="0" err="1">
                <a:latin typeface="Josefin Sans" pitchFamily="2" charset="0"/>
              </a:rPr>
              <a:t>xlsb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A7FA4C96-1A73-6F92-70E7-5B49EE7E31B4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C0B6F2F-DF98-C899-D64B-62FB1FD7B8E4}"/>
              </a:ext>
            </a:extLst>
          </p:cNvPr>
          <p:cNvSpPr txBox="1"/>
          <p:nvPr/>
        </p:nvSpPr>
        <p:spPr>
          <a:xfrm>
            <a:off x="457201" y="1190430"/>
            <a:ext cx="110236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</a:t>
            </a:r>
            <a:r>
              <a:rPr lang="fr-FR" sz="2400" b="1" dirty="0">
                <a:latin typeface="Source Sans 3" panose="020B0303030403020204" pitchFamily="34" charset="0"/>
              </a:rPr>
              <a:t>.xlsx : </a:t>
            </a:r>
            <a:r>
              <a:rPr lang="fr-FR" sz="2400" dirty="0">
                <a:latin typeface="Source Sans 3" panose="020B0303030403020204" pitchFamily="34" charset="0"/>
              </a:rPr>
              <a:t>format Excel standard</a:t>
            </a:r>
          </a:p>
        </p:txBody>
      </p:sp>
    </p:spTree>
    <p:extLst>
      <p:ext uri="{BB962C8B-B14F-4D97-AF65-F5344CB8AC3E}">
        <p14:creationId xmlns:p14="http://schemas.microsoft.com/office/powerpoint/2010/main" val="2832695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1066E-E002-C9D0-EC64-D4EE0C0EE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EF13E-0FF4-8844-8B50-2DAC848E6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42105"/>
            <a:ext cx="11360426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Résumé des formats de fichiers .xlsx - .</a:t>
            </a:r>
            <a:r>
              <a:rPr lang="fr-CA" dirty="0" err="1">
                <a:latin typeface="Josefin Sans" pitchFamily="2" charset="0"/>
              </a:rPr>
              <a:t>xslm</a:t>
            </a:r>
            <a:r>
              <a:rPr lang="fr-CA" dirty="0">
                <a:latin typeface="Josefin Sans" pitchFamily="2" charset="0"/>
              </a:rPr>
              <a:t> - .</a:t>
            </a:r>
            <a:r>
              <a:rPr lang="fr-CA" dirty="0" err="1">
                <a:latin typeface="Josefin Sans" pitchFamily="2" charset="0"/>
              </a:rPr>
              <a:t>xlsb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7ACDC43E-2B44-9EF1-428D-AF90BE1FDB65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3C1BC2-FBF6-11B0-0CE7-931AC14C65AB}"/>
              </a:ext>
            </a:extLst>
          </p:cNvPr>
          <p:cNvSpPr txBox="1"/>
          <p:nvPr/>
        </p:nvSpPr>
        <p:spPr>
          <a:xfrm>
            <a:off x="457201" y="1190430"/>
            <a:ext cx="110236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</a:t>
            </a:r>
            <a:r>
              <a:rPr lang="fr-FR" sz="2400" b="1" dirty="0">
                <a:latin typeface="Source Sans 3" panose="020B0303030403020204" pitchFamily="34" charset="0"/>
              </a:rPr>
              <a:t>.xlsx : </a:t>
            </a:r>
            <a:r>
              <a:rPr lang="fr-FR" sz="2400" dirty="0">
                <a:latin typeface="Source Sans 3" panose="020B0303030403020204" pitchFamily="34" charset="0"/>
              </a:rPr>
              <a:t>format Excel standard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</a:t>
            </a:r>
            <a:r>
              <a:rPr lang="fr-FR" sz="2400" b="1" dirty="0">
                <a:latin typeface="Source Sans 3" panose="020B0303030403020204" pitchFamily="34" charset="0"/>
              </a:rPr>
              <a:t>.</a:t>
            </a:r>
            <a:r>
              <a:rPr lang="fr-FR" sz="2400" b="1" dirty="0" err="1">
                <a:latin typeface="Source Sans 3" panose="020B0303030403020204" pitchFamily="34" charset="0"/>
              </a:rPr>
              <a:t>xlsm</a:t>
            </a:r>
            <a:r>
              <a:rPr lang="fr-FR" sz="2400" b="1" dirty="0">
                <a:latin typeface="Source Sans 3" panose="020B0303030403020204" pitchFamily="34" charset="0"/>
              </a:rPr>
              <a:t> </a:t>
            </a:r>
            <a:r>
              <a:rPr lang="fr-FR" sz="2400" dirty="0">
                <a:latin typeface="Source Sans 3" panose="020B0303030403020204" pitchFamily="34" charset="0"/>
              </a:rPr>
              <a:t>: classeur Excel avec prise en charge des macros</a:t>
            </a:r>
          </a:p>
        </p:txBody>
      </p:sp>
    </p:spTree>
    <p:extLst>
      <p:ext uri="{BB962C8B-B14F-4D97-AF65-F5344CB8AC3E}">
        <p14:creationId xmlns:p14="http://schemas.microsoft.com/office/powerpoint/2010/main" val="239882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11802-5256-1B99-85E0-F563FD1E4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C27D6E-A679-3D17-4E75-50CAE275A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2271645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Objectifs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3113F528-7A70-B367-97EB-A7406B87759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3DF3B3C-C6F1-0D05-CDBF-6941AAF68CBF}"/>
              </a:ext>
            </a:extLst>
          </p:cNvPr>
          <p:cNvSpPr txBox="1"/>
          <p:nvPr/>
        </p:nvSpPr>
        <p:spPr>
          <a:xfrm>
            <a:off x="2324099" y="1243395"/>
            <a:ext cx="754380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Comprendre une macro et son utilité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Savoir enregistrer une macro pas à pas 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Automatiser une tâche courante</a:t>
            </a: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6952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B250D9-5611-A083-6AC5-F997B58FB8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6C425-C725-0B13-6C42-E14C45411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342105"/>
            <a:ext cx="11360426" cy="5847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Résumé des formats de fichiers .xlsx - .</a:t>
            </a:r>
            <a:r>
              <a:rPr lang="fr-CA" dirty="0" err="1">
                <a:latin typeface="Josefin Sans" pitchFamily="2" charset="0"/>
              </a:rPr>
              <a:t>xslm</a:t>
            </a:r>
            <a:r>
              <a:rPr lang="fr-CA" dirty="0">
                <a:latin typeface="Josefin Sans" pitchFamily="2" charset="0"/>
              </a:rPr>
              <a:t> - .</a:t>
            </a:r>
            <a:r>
              <a:rPr lang="fr-CA" dirty="0" err="1">
                <a:latin typeface="Josefin Sans" pitchFamily="2" charset="0"/>
              </a:rPr>
              <a:t>xlsb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E5845CA-B289-DA20-E1B8-2D038FCB0BE5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ADCFD90-7A44-D360-3431-CE313E8BEA98}"/>
              </a:ext>
            </a:extLst>
          </p:cNvPr>
          <p:cNvSpPr txBox="1"/>
          <p:nvPr/>
        </p:nvSpPr>
        <p:spPr>
          <a:xfrm>
            <a:off x="457201" y="1190430"/>
            <a:ext cx="1102360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</a:t>
            </a:r>
            <a:r>
              <a:rPr lang="fr-FR" sz="2400" b="1" dirty="0">
                <a:latin typeface="Source Sans 3" panose="020B0303030403020204" pitchFamily="34" charset="0"/>
              </a:rPr>
              <a:t>.xlsx : </a:t>
            </a:r>
            <a:r>
              <a:rPr lang="fr-FR" sz="2400" dirty="0">
                <a:latin typeface="Source Sans 3" panose="020B0303030403020204" pitchFamily="34" charset="0"/>
              </a:rPr>
              <a:t>format Excel standard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</a:t>
            </a:r>
            <a:r>
              <a:rPr lang="fr-FR" sz="2400" b="1" dirty="0">
                <a:latin typeface="Source Sans 3" panose="020B0303030403020204" pitchFamily="34" charset="0"/>
              </a:rPr>
              <a:t>.</a:t>
            </a:r>
            <a:r>
              <a:rPr lang="fr-FR" sz="2400" b="1" dirty="0" err="1">
                <a:latin typeface="Source Sans 3" panose="020B0303030403020204" pitchFamily="34" charset="0"/>
              </a:rPr>
              <a:t>xlsm</a:t>
            </a:r>
            <a:r>
              <a:rPr lang="fr-FR" sz="2400" b="1" dirty="0">
                <a:latin typeface="Source Sans 3" panose="020B0303030403020204" pitchFamily="34" charset="0"/>
              </a:rPr>
              <a:t> </a:t>
            </a:r>
            <a:r>
              <a:rPr lang="fr-FR" sz="2400" dirty="0">
                <a:latin typeface="Source Sans 3" panose="020B0303030403020204" pitchFamily="34" charset="0"/>
              </a:rPr>
              <a:t>: classeur Excel avec prise en charge des macros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</a:t>
            </a:r>
            <a:r>
              <a:rPr lang="fr-FR" sz="2400" b="1" dirty="0">
                <a:latin typeface="Source Sans 3" panose="020B0303030403020204" pitchFamily="34" charset="0"/>
              </a:rPr>
              <a:t>.</a:t>
            </a:r>
            <a:r>
              <a:rPr lang="fr-FR" sz="2400" b="1" dirty="0" err="1">
                <a:latin typeface="Source Sans 3" panose="020B0303030403020204" pitchFamily="34" charset="0"/>
              </a:rPr>
              <a:t>xlsb</a:t>
            </a:r>
            <a:r>
              <a:rPr lang="fr-FR" sz="2400" b="1" dirty="0">
                <a:latin typeface="Source Sans 3" panose="020B0303030403020204" pitchFamily="34" charset="0"/>
              </a:rPr>
              <a:t> </a:t>
            </a:r>
            <a:r>
              <a:rPr lang="fr-FR" sz="2400" dirty="0">
                <a:latin typeface="Source Sans 3" panose="020B0303030403020204" pitchFamily="34" charset="0"/>
              </a:rPr>
              <a:t>: fichier Excel binaire; plus léger, plus rapide à charger, et mieux adapté aux fichiers volumineux</a:t>
            </a:r>
          </a:p>
        </p:txBody>
      </p:sp>
    </p:spTree>
    <p:extLst>
      <p:ext uri="{BB962C8B-B14F-4D97-AF65-F5344CB8AC3E}">
        <p14:creationId xmlns:p14="http://schemas.microsoft.com/office/powerpoint/2010/main" val="24368125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EDDA6-52C1-650E-B49E-B1A439BCA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6DF92-9DC9-D5B8-B1AC-982803745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221332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Limites de 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E90F7E80-3925-C09F-2FBE-F7A726CA323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37376074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384E58-89BE-DF19-DDF2-E4A21D6269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BEE18-8C6B-AF50-FA2D-ED02A9817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221332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Limites de 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A2C41525-2E30-18F4-5512-E6F603ABEDB7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1098560-A56B-4051-42BC-2E498C309F83}"/>
              </a:ext>
            </a:extLst>
          </p:cNvPr>
          <p:cNvSpPr txBox="1"/>
          <p:nvPr/>
        </p:nvSpPr>
        <p:spPr>
          <a:xfrm>
            <a:off x="895810" y="1386039"/>
            <a:ext cx="1040038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Enregistre chaque clic, même les actions inutiles 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1201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2818E0-B719-3FAC-2554-D8C3480A4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416B1-84A5-00F6-87A8-48712A610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221332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Limites de 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6A2D9869-54B5-FF5A-D0C9-1B41F6651BE6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11103C2-043C-F9D2-F695-A6DF95E47D23}"/>
              </a:ext>
            </a:extLst>
          </p:cNvPr>
          <p:cNvSpPr txBox="1"/>
          <p:nvPr/>
        </p:nvSpPr>
        <p:spPr>
          <a:xfrm>
            <a:off x="895810" y="1386039"/>
            <a:ext cx="1040038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Enregistre chaque clic, même les actions inutiles 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Génère parfois du code assez lourd et peu lisible 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2854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041FAD-2EB7-2EFE-A092-4DF5DF9183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CC3DE-F1E4-92BB-59EF-F9D62AC7B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221332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Limites de 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989D6110-4500-74E0-F0CD-B83967ED9F22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AD55F44-F521-7B63-3256-A8C8B2CE4A66}"/>
              </a:ext>
            </a:extLst>
          </p:cNvPr>
          <p:cNvSpPr txBox="1"/>
          <p:nvPr/>
        </p:nvSpPr>
        <p:spPr>
          <a:xfrm>
            <a:off x="895810" y="1386039"/>
            <a:ext cx="1040038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Enregistre chaque clic, même les actions inutiles 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Génère parfois du code assez lourd et peu lisible 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Ne permet pas d’ajouter de la logique conditionnelle 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4652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FD72C-05DE-408B-085D-D569197F0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F1AFC-551A-CDB6-434C-87C8E9735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7221332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CA" dirty="0">
                <a:latin typeface="Josefin Sans" pitchFamily="2" charset="0"/>
              </a:rPr>
              <a:t>Limites de l’enregistreur de macros</a:t>
            </a:r>
            <a:endParaRPr lang="fr-FR" dirty="0">
              <a:latin typeface="Josefin Sans" pitchFamily="2" charset="0"/>
            </a:endParaRP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51AE41D3-426B-9AAF-5AC6-679B02DB94CB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6BDA745-2F64-35A4-575A-E256FFC518F6}"/>
              </a:ext>
            </a:extLst>
          </p:cNvPr>
          <p:cNvSpPr txBox="1"/>
          <p:nvPr/>
        </p:nvSpPr>
        <p:spPr>
          <a:xfrm>
            <a:off x="895810" y="1386039"/>
            <a:ext cx="1040038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Enregistre chaque clic, même les actions inutiles 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Génère parfois du code assez lourd et peu lisible </a:t>
            </a:r>
          </a:p>
          <a:p>
            <a:pPr>
              <a:lnSpc>
                <a:spcPct val="200000"/>
              </a:lnSpc>
            </a:pPr>
            <a:r>
              <a:rPr lang="fr-FR" sz="2400" dirty="0">
                <a:latin typeface="Source Sans 3" panose="020B0303030403020204" pitchFamily="34" charset="0"/>
              </a:rPr>
              <a:t>• Ne permet pas d’ajouter de la logique conditionnelle </a:t>
            </a:r>
            <a:endParaRPr lang="fr-FR" sz="2400" b="1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r>
              <a:rPr lang="fr-FR" sz="2800" b="1" dirty="0">
                <a:solidFill>
                  <a:srgbClr val="2ABBF1"/>
                </a:solidFill>
                <a:latin typeface="Source Sans 3" panose="020B0303030403020204" pitchFamily="34" charset="0"/>
              </a:rPr>
              <a:t>Pour aller plus loin, il faudra écrire du code VBA !</a:t>
            </a:r>
            <a:endParaRPr lang="fr-FR" sz="2400" b="1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773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C198FD-04EA-CC6F-EAE5-193BB409D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42AE4-1FFD-C3F4-7D04-C1461D661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2271645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Objectifs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793C9031-FAD6-2A49-A915-E869920C6E94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55B2012-6FE7-64BA-6FA3-B6457AD42563}"/>
              </a:ext>
            </a:extLst>
          </p:cNvPr>
          <p:cNvSpPr txBox="1"/>
          <p:nvPr/>
        </p:nvSpPr>
        <p:spPr>
          <a:xfrm>
            <a:off x="2324099" y="1243395"/>
            <a:ext cx="75438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Comprendre une macro et son utilité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Savoir enregistrer une macro pas à pas 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Automatiser une tâche courante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Apprendre à affecter une macro</a:t>
            </a: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056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4F7E1-E463-593B-D788-25DE6A411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F135A-FF66-1436-BCBC-60F27612D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2271645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Objectifs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CC6E38A8-DEF5-F4D1-9451-59F2C04E5264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65BC22C-3C61-2E2E-E7C1-5E599B91E2A8}"/>
              </a:ext>
            </a:extLst>
          </p:cNvPr>
          <p:cNvSpPr txBox="1"/>
          <p:nvPr/>
        </p:nvSpPr>
        <p:spPr>
          <a:xfrm>
            <a:off x="2324099" y="1243395"/>
            <a:ext cx="754380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Comprendre une macro et son utilité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Savoir enregistrer une macro pas à pas 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Automatiser une tâche courante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Apprendre à affecter une macro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Découvrir le classeur personnel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33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D09EC8-D07F-D7D8-2E14-EA76595DFA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0EDCA-CD56-5FFD-FFCB-72F800B2E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2271645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Objectifs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1DB90B88-D88D-E78D-0DDE-7FDCB1A4A9A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18FAF7E-99E7-8A1F-D693-116E6A0BECCC}"/>
              </a:ext>
            </a:extLst>
          </p:cNvPr>
          <p:cNvSpPr txBox="1"/>
          <p:nvPr/>
        </p:nvSpPr>
        <p:spPr>
          <a:xfrm>
            <a:off x="2324099" y="1243395"/>
            <a:ext cx="878784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Comprendre une macro et son utilité</a:t>
            </a: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Savoir enregistrer une macro pas à pas 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Automatiser une tâche courante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Apprendre à affecter une macro</a:t>
            </a:r>
            <a:endParaRPr lang="en-GH" sz="2400" dirty="0">
              <a:latin typeface="Source Sans 3" panose="020B0303030403020204" pitchFamily="34" charset="0"/>
            </a:endParaRPr>
          </a:p>
          <a:p>
            <a:pPr lvl="0"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Découvrir le classeur personnel</a:t>
            </a:r>
          </a:p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Enregistrer un fichier Excel avec prise en charge de Macro</a:t>
            </a: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088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AE01A1-FE7A-C438-3806-27C145587C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9E2FB-616B-AB4D-8865-BC88140E8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5273263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Qu’est-ce qu’une Macro?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4551DAA0-0B06-E4C1-D05D-67C67CFD8EBA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</p:spTree>
    <p:extLst>
      <p:ext uri="{BB962C8B-B14F-4D97-AF65-F5344CB8AC3E}">
        <p14:creationId xmlns:p14="http://schemas.microsoft.com/office/powerpoint/2010/main" val="3702047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593EF0-93FC-9426-A0B3-126423ECD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3B3CF-6ABD-D6A5-4812-2B3B28C4B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8" y="342105"/>
            <a:ext cx="5273263" cy="549275"/>
          </a:xfrm>
          <a:solidFill>
            <a:srgbClr val="0DBDE5"/>
          </a:solidFill>
          <a:ln>
            <a:solidFill>
              <a:srgbClr val="0DBDE5"/>
            </a:solidFill>
          </a:ln>
        </p:spPr>
        <p:txBody>
          <a:bodyPr>
            <a:normAutofit fontScale="90000"/>
          </a:bodyPr>
          <a:lstStyle/>
          <a:p>
            <a:r>
              <a:rPr lang="fr-FR" dirty="0">
                <a:latin typeface="Josefin Sans" pitchFamily="2" charset="0"/>
              </a:rPr>
              <a:t>Qu’est-ce qu’une Macro?</a:t>
            </a:r>
          </a:p>
        </p:txBody>
      </p:sp>
      <p:sp>
        <p:nvSpPr>
          <p:cNvPr id="5" name="Triangle rectangle 4">
            <a:extLst>
              <a:ext uri="{FF2B5EF4-FFF2-40B4-BE49-F238E27FC236}">
                <a16:creationId xmlns:a16="http://schemas.microsoft.com/office/drawing/2014/main" id="{9658E96C-D0D2-7495-C5AC-374028D90611}"/>
              </a:ext>
            </a:extLst>
          </p:cNvPr>
          <p:cNvSpPr/>
          <p:nvPr/>
        </p:nvSpPr>
        <p:spPr>
          <a:xfrm>
            <a:off x="0" y="5539196"/>
            <a:ext cx="1384300" cy="1318804"/>
          </a:xfrm>
          <a:prstGeom prst="rtTriangle">
            <a:avLst/>
          </a:prstGeom>
          <a:solidFill>
            <a:srgbClr val="0B1245"/>
          </a:solidFill>
          <a:ln>
            <a:solidFill>
              <a:srgbClr val="0E7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9309444-FABD-C237-AB55-69F97491977B}"/>
              </a:ext>
            </a:extLst>
          </p:cNvPr>
          <p:cNvSpPr txBox="1"/>
          <p:nvPr/>
        </p:nvSpPr>
        <p:spPr>
          <a:xfrm>
            <a:off x="1053548" y="1264264"/>
            <a:ext cx="976022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fr-CA" sz="2400" b="1" dirty="0">
                <a:solidFill>
                  <a:srgbClr val="2ABBF1"/>
                </a:solidFill>
              </a:rPr>
              <a:t>→ </a:t>
            </a:r>
            <a:r>
              <a:rPr lang="fr-CA" sz="2400" dirty="0">
                <a:latin typeface="Source Sans 3" panose="020B0303030403020204" pitchFamily="34" charset="0"/>
              </a:rPr>
              <a:t>Suite d’instructions permettant d’automatiser une tâche dans Excel</a:t>
            </a:r>
          </a:p>
          <a:p>
            <a:pPr lvl="1">
              <a:lnSpc>
                <a:spcPct val="200000"/>
              </a:lnSpc>
            </a:pPr>
            <a:endParaRPr lang="en-GB" sz="2400" dirty="0">
              <a:solidFill>
                <a:srgbClr val="2ABBF1"/>
              </a:solidFill>
              <a:latin typeface="Source Sans 3" panose="020B0303030403020204" pitchFamily="34" charset="0"/>
            </a:endParaRPr>
          </a:p>
          <a:p>
            <a:pPr marL="342900" lvl="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H" sz="2400" dirty="0">
              <a:latin typeface="Source Sans 3" panose="020B0303030403020204" pitchFamily="34" charset="0"/>
            </a:endParaRPr>
          </a:p>
          <a:p>
            <a:pPr>
              <a:lnSpc>
                <a:spcPct val="200000"/>
              </a:lnSpc>
            </a:pPr>
            <a:endParaRPr lang="en-GH" sz="1600" dirty="0">
              <a:solidFill>
                <a:srgbClr val="2ABBF1"/>
              </a:solidFill>
              <a:latin typeface="Source Sans 3" panose="020B03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315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8100"/>
      </a:accent1>
      <a:accent2>
        <a:srgbClr val="008100"/>
      </a:accent2>
      <a:accent3>
        <a:srgbClr val="008100"/>
      </a:accent3>
      <a:accent4>
        <a:srgbClr val="029676"/>
      </a:accent4>
      <a:accent5>
        <a:srgbClr val="4AB5C4"/>
      </a:accent5>
      <a:accent6>
        <a:srgbClr val="0989B1"/>
      </a:accent6>
      <a:hlink>
        <a:srgbClr val="008100"/>
      </a:hlink>
      <a:folHlink>
        <a:srgbClr val="BA6906"/>
      </a:folHlink>
    </a:clrScheme>
    <a:fontScheme name="Custom 6">
      <a:majorFont>
        <a:latin typeface="Nunito Sans Bold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43041</TotalTime>
  <Words>932</Words>
  <Application>Microsoft Office PowerPoint</Application>
  <PresentationFormat>Grand écran</PresentationFormat>
  <Paragraphs>154</Paragraphs>
  <Slides>45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52" baseType="lpstr">
      <vt:lpstr>Arial</vt:lpstr>
      <vt:lpstr>Calibri</vt:lpstr>
      <vt:lpstr>Gill Sans MT</vt:lpstr>
      <vt:lpstr>Josefin Sans</vt:lpstr>
      <vt:lpstr>Nunito Sans Bold</vt:lpstr>
      <vt:lpstr>Source Sans 3</vt:lpstr>
      <vt:lpstr>Office Theme</vt:lpstr>
      <vt:lpstr>Présentation PowerPoint</vt:lpstr>
      <vt:lpstr>Objectifs</vt:lpstr>
      <vt:lpstr>Objectifs</vt:lpstr>
      <vt:lpstr>Objectifs</vt:lpstr>
      <vt:lpstr>Objectifs</vt:lpstr>
      <vt:lpstr>Objectifs</vt:lpstr>
      <vt:lpstr>Objectifs</vt:lpstr>
      <vt:lpstr>Qu’est-ce qu’une Macro?</vt:lpstr>
      <vt:lpstr>Qu’est-ce qu’une Macro?</vt:lpstr>
      <vt:lpstr>Qu’est-ce qu’une Macro?</vt:lpstr>
      <vt:lpstr>Qu’est-ce qu’une Macro?</vt:lpstr>
      <vt:lpstr>Qu’est-ce qu’une Macro?</vt:lpstr>
      <vt:lpstr>Qu’est-ce qu’une Macro?</vt:lpstr>
      <vt:lpstr>Pourquoi utiliser des macros ?</vt:lpstr>
      <vt:lpstr>Pourquoi utiliser des macros ?</vt:lpstr>
      <vt:lpstr>Pourquoi utiliser des macros ?</vt:lpstr>
      <vt:lpstr>Pourquoi utiliser des macros ?</vt:lpstr>
      <vt:lpstr>L’enregistreur de macros</vt:lpstr>
      <vt:lpstr>L’enregistreur de macros</vt:lpstr>
      <vt:lpstr>L’enregistreur de macros</vt:lpstr>
      <vt:lpstr>Exemples pratiques d’automatisation</vt:lpstr>
      <vt:lpstr>Exemples pratiques d’automatisation</vt:lpstr>
      <vt:lpstr>Exemples pratiques d’automatisation</vt:lpstr>
      <vt:lpstr>Affecter une macro</vt:lpstr>
      <vt:lpstr>Affecter une macro</vt:lpstr>
      <vt:lpstr>Affecter une macro</vt:lpstr>
      <vt:lpstr>Affecter une macro</vt:lpstr>
      <vt:lpstr>Affecter une macro</vt:lpstr>
      <vt:lpstr>Affecter une macro</vt:lpstr>
      <vt:lpstr>Affecter une macro</vt:lpstr>
      <vt:lpstr>Où enregistrer une macro ?</vt:lpstr>
      <vt:lpstr>Enregistrer une macro dans un classeur Excel  avec prise en charge de Macro</vt:lpstr>
      <vt:lpstr>Enregistrer une macro dans un classeur Excel  avec prise en charge de Macro</vt:lpstr>
      <vt:lpstr>Enregistrer une macro dans le classeur personnel </vt:lpstr>
      <vt:lpstr>Enregistrer une macro dans le classeur personnel </vt:lpstr>
      <vt:lpstr>Enregistrer une macro dans le classeur personnel </vt:lpstr>
      <vt:lpstr>Résumé des formats de fichiers .xlsx - .xslm - .xlsb</vt:lpstr>
      <vt:lpstr>Résumé des formats de fichiers .xlsx - .xslm - .xlsb</vt:lpstr>
      <vt:lpstr>Résumé des formats de fichiers .xlsx - .xslm - .xlsb</vt:lpstr>
      <vt:lpstr>Résumé des formats de fichiers .xlsx - .xslm - .xlsb</vt:lpstr>
      <vt:lpstr>Limites de l’enregistreur de macros</vt:lpstr>
      <vt:lpstr>Limites de l’enregistreur de macros</vt:lpstr>
      <vt:lpstr>Limites de l’enregistreur de macros</vt:lpstr>
      <vt:lpstr>Limites de l’enregistreur de macros</vt:lpstr>
      <vt:lpstr>Limites de l’enregistreur de macros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</dc:title>
  <dc:creator>Roland</dc:creator>
  <cp:lastModifiedBy>Kossigan A.</cp:lastModifiedBy>
  <cp:revision>223</cp:revision>
  <dcterms:created xsi:type="dcterms:W3CDTF">2017-10-01T10:28:27Z</dcterms:created>
  <dcterms:modified xsi:type="dcterms:W3CDTF">2025-12-09T10:26:54Z</dcterms:modified>
</cp:coreProperties>
</file>